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0"/>
  </p:notesMasterIdLst>
  <p:handoutMasterIdLst>
    <p:handoutMasterId r:id="rId21"/>
  </p:handoutMasterIdLst>
  <p:sldIdLst>
    <p:sldId id="256" r:id="rId3"/>
    <p:sldId id="287" r:id="rId4"/>
    <p:sldId id="268" r:id="rId5"/>
    <p:sldId id="288" r:id="rId6"/>
    <p:sldId id="289" r:id="rId7"/>
    <p:sldId id="292" r:id="rId8"/>
    <p:sldId id="293" r:id="rId9"/>
    <p:sldId id="294" r:id="rId10"/>
    <p:sldId id="295" r:id="rId11"/>
    <p:sldId id="319" r:id="rId12"/>
    <p:sldId id="305" r:id="rId13"/>
    <p:sldId id="318" r:id="rId14"/>
    <p:sldId id="296" r:id="rId15"/>
    <p:sldId id="302" r:id="rId16"/>
    <p:sldId id="303" r:id="rId17"/>
    <p:sldId id="264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9" autoAdjust="0"/>
    <p:restoredTop sz="93381" autoAdjust="0"/>
  </p:normalViewPr>
  <p:slideViewPr>
    <p:cSldViewPr>
      <p:cViewPr>
        <p:scale>
          <a:sx n="95" d="100"/>
          <a:sy n="95" d="100"/>
        </p:scale>
        <p:origin x="-109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ESA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524000"/>
            <a:ext cx="7848600" cy="1600200"/>
          </a:xfrm>
        </p:spPr>
        <p:txBody>
          <a:bodyPr/>
          <a:lstStyle/>
          <a:p>
            <a:r>
              <a:rPr lang="en-US" sz="3200" b="1" dirty="0"/>
              <a:t>Identifying recommendation domains </a:t>
            </a:r>
            <a:r>
              <a:rPr lang="en-US" sz="3200" b="1" dirty="0" smtClean="0"/>
              <a:t>for scaling improved crop varieties in Tanzania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514600" y="3962400"/>
            <a:ext cx="4953000" cy="990600"/>
          </a:xfrm>
        </p:spPr>
        <p:txBody>
          <a:bodyPr/>
          <a:lstStyle/>
          <a:p>
            <a:pPr algn="l"/>
            <a:r>
              <a:rPr lang="en-US" sz="2400" dirty="0" smtClean="0"/>
              <a:t>Dr. Francis </a:t>
            </a:r>
            <a:r>
              <a:rPr lang="en-US" sz="2400" dirty="0" err="1" smtClean="0"/>
              <a:t>Kamau</a:t>
            </a:r>
            <a:r>
              <a:rPr lang="en-US" sz="2400" dirty="0" smtClean="0"/>
              <a:t> </a:t>
            </a:r>
            <a:r>
              <a:rPr lang="en-US" sz="2400" dirty="0" err="1" smtClean="0"/>
              <a:t>Muthoni</a:t>
            </a:r>
            <a:endParaRPr lang="en-US" sz="2400" dirty="0" smtClean="0"/>
          </a:p>
          <a:p>
            <a:pPr algn="l"/>
            <a:r>
              <a:rPr lang="en-US" sz="2400" dirty="0" smtClean="0"/>
              <a:t>GIS Specialist Africa RISING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066800"/>
            <a:ext cx="6324600" cy="6096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Identifying discriminant Gradients</a:t>
            </a:r>
            <a:endParaRPr lang="en-US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288" y="1613543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MRT identify major gradients </a:t>
            </a:r>
            <a:r>
              <a:rPr lang="en-US" sz="2400" dirty="0" err="1" smtClean="0"/>
              <a:t>delianating</a:t>
            </a:r>
            <a:r>
              <a:rPr lang="en-US" sz="2400" dirty="0" smtClean="0"/>
              <a:t> with each SRD </a:t>
            </a:r>
            <a:endParaRPr lang="en-GB" sz="24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75208"/>
            <a:ext cx="8001000" cy="463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7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990600"/>
            <a:ext cx="6019800" cy="533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The sustainability factor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43334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Critical ecosystems masked to generate SRDs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04998"/>
            <a:ext cx="7620000" cy="49530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429000"/>
            <a:ext cx="3924299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8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990600"/>
            <a:ext cx="6019800" cy="533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The sustainability factor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43334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Critical ecosystems masked to generate SRDs 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8777"/>
            <a:ext cx="6858000" cy="485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621266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Impact Based Spatial Targeting Index - IBSTI</a:t>
            </a:r>
            <a:endParaRPr lang="en-US" sz="3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1676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 Index for priority setting when scaling technologies</a:t>
            </a: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SRDs </a:t>
            </a:r>
            <a:r>
              <a:rPr lang="en-GB" sz="2400" dirty="0" smtClean="0"/>
              <a:t>16, 13 &amp; 8 </a:t>
            </a:r>
            <a:r>
              <a:rPr lang="en-GB" sz="2400" dirty="0" smtClean="0"/>
              <a:t>prioritized </a:t>
            </a:r>
            <a:r>
              <a:rPr lang="en-GB" sz="2400" dirty="0" smtClean="0"/>
              <a:t>to </a:t>
            </a:r>
            <a:r>
              <a:rPr lang="en-GB" sz="2400" dirty="0" smtClean="0"/>
              <a:t>maximize impact</a:t>
            </a:r>
            <a:endParaRPr lang="en-GB" sz="24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194390"/>
              </p:ext>
            </p:extLst>
          </p:nvPr>
        </p:nvGraphicFramePr>
        <p:xfrm>
          <a:off x="304801" y="2432353"/>
          <a:ext cx="8381998" cy="4211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402"/>
                <a:gridCol w="799402"/>
                <a:gridCol w="1290234"/>
                <a:gridCol w="1290234"/>
                <a:gridCol w="899553"/>
                <a:gridCol w="899553"/>
                <a:gridCol w="899553"/>
                <a:gridCol w="899553"/>
                <a:gridCol w="604514"/>
              </a:tblGrid>
              <a:tr h="23634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Area (Km2)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Potential Impacts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IBSTI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</a:tr>
              <a:tr h="11188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FRDs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SRDs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Cultivated Land (Km2)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 Pop.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Pop. Below Poverty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Children &lt;5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WOCBA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31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10894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9798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5371 (55)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1039788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858459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178399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240741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</a:tr>
              <a:tr h="5531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16369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15789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6498 (41)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753648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676982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140079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162165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2.6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</a:tr>
              <a:tr h="5531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20680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15080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6810 (45)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741942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627155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128508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172547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</a:tr>
              <a:tr h="5531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24687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15212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3647 (24)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900020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652020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133771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214263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4.4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</a:tr>
              <a:tr h="5531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11951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11129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4135 (37)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722584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598068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125850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163369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4.8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05" marR="65505" marT="0" marB="0" anchor="b"/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8077200" y="2438400"/>
            <a:ext cx="609600" cy="4267200"/>
            <a:chOff x="7086600" y="2476489"/>
            <a:chExt cx="457200" cy="4267200"/>
          </a:xfrm>
        </p:grpSpPr>
        <p:grpSp>
          <p:nvGrpSpPr>
            <p:cNvPr id="4" name="Group 3"/>
            <p:cNvGrpSpPr/>
            <p:nvPr/>
          </p:nvGrpSpPr>
          <p:grpSpPr>
            <a:xfrm>
              <a:off x="7086600" y="2476489"/>
              <a:ext cx="457200" cy="4267200"/>
              <a:chOff x="2590800" y="3048000"/>
              <a:chExt cx="76200" cy="114300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590800" y="3048000"/>
                <a:ext cx="0" cy="1143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2667000" y="3048000"/>
                <a:ext cx="0" cy="1143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7543800" y="2476489"/>
              <a:ext cx="0" cy="4267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917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Potential benefits of generated SRDs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754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Matching </a:t>
            </a:r>
            <a:r>
              <a:rPr lang="en-GB" sz="2400" dirty="0" smtClean="0"/>
              <a:t>technologies to socio-economic environments </a:t>
            </a:r>
            <a:r>
              <a:rPr lang="en-GB" sz="2400" dirty="0"/>
              <a:t>to </a:t>
            </a:r>
            <a:r>
              <a:rPr lang="en-GB" sz="2400" dirty="0" smtClean="0"/>
              <a:t>maximize adoption given </a:t>
            </a:r>
            <a:r>
              <a:rPr lang="en-GB" sz="2400" dirty="0"/>
              <a:t>limited </a:t>
            </a:r>
            <a:r>
              <a:rPr lang="en-GB" sz="2400" dirty="0" smtClean="0"/>
              <a:t>resources</a:t>
            </a:r>
            <a:endParaRPr lang="en-GB" sz="2400" dirty="0"/>
          </a:p>
          <a:p>
            <a:pPr marL="285750" lvl="1" indent="-285750"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 marL="285750" lvl="1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Data driven approach is replicable </a:t>
            </a:r>
            <a:r>
              <a:rPr lang="en-GB" sz="2400" dirty="0" smtClean="0"/>
              <a:t>for </a:t>
            </a:r>
            <a:r>
              <a:rPr lang="en-GB" sz="2400" dirty="0" smtClean="0"/>
              <a:t>different ecologies, situations or technologies </a:t>
            </a:r>
          </a:p>
          <a:p>
            <a:pPr marL="742950" lvl="2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Reduce subjective judgement in </a:t>
            </a:r>
            <a:r>
              <a:rPr lang="en-GB" sz="2400" dirty="0" smtClean="0"/>
              <a:t>delineation</a:t>
            </a: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6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Limitations of </a:t>
            </a:r>
            <a:r>
              <a:rPr lang="en-US" sz="3200" dirty="0" smtClean="0"/>
              <a:t>the GIS method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133600"/>
            <a:ext cx="7543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Input rasters generated from </a:t>
            </a:r>
            <a:r>
              <a:rPr lang="en-US" sz="2400" dirty="0"/>
              <a:t>other spatial </a:t>
            </a:r>
            <a:r>
              <a:rPr lang="en-US" sz="2400" dirty="0" smtClean="0"/>
              <a:t>models may introduce error propagation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Reasonable spatial/temporal </a:t>
            </a:r>
            <a:r>
              <a:rPr lang="en-US" sz="2400" dirty="0"/>
              <a:t>resolutions need to be adopted based on data </a:t>
            </a:r>
            <a:r>
              <a:rPr lang="en-US" sz="2400" dirty="0" smtClean="0"/>
              <a:t>availability</a:t>
            </a:r>
          </a:p>
          <a:p>
            <a:pPr marL="0" lvl="1"/>
            <a:endParaRPr lang="en-GB" sz="2400" dirty="0" smtClean="0"/>
          </a:p>
          <a:p>
            <a:pPr marL="285750" lvl="1" indent="-285750">
              <a:buFont typeface="Wingdings" panose="05000000000000000000" pitchFamily="2" charset="2"/>
              <a:buChar char="§"/>
            </a:pPr>
            <a:r>
              <a:rPr lang="en-GB" sz="2400" dirty="0"/>
              <a:t>T</a:t>
            </a:r>
            <a:r>
              <a:rPr lang="en-GB" sz="2400" dirty="0" smtClean="0"/>
              <a:t>echnical knowhow on geospatial analysis required</a:t>
            </a:r>
          </a:p>
          <a:p>
            <a:pPr marL="742950" lvl="2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Programming skills to automate the workflow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9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1524000"/>
            <a:ext cx="7620000" cy="1295400"/>
          </a:xfrm>
        </p:spPr>
        <p:txBody>
          <a:bodyPr/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Enhancing 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partnership among Africa RISING, NAFAKA and TUBORESHE CHAKULA Programs for fast tracking delivery and scaling of agricultural technologies in </a:t>
            </a:r>
            <a:r>
              <a:rPr lang="en-US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Tanzania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01127" y="4648200"/>
            <a:ext cx="6196013" cy="1600200"/>
            <a:chOff x="1066800" y="4267200"/>
            <a:chExt cx="6196013" cy="16002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1435" y="4971843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5105400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5057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1066800" y="5148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0413" y="4267200"/>
              <a:ext cx="1476871" cy="742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0" y="5191403"/>
              <a:ext cx="1569447" cy="675997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84823"/>
            <a:ext cx="2438400" cy="82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850" y="6232942"/>
            <a:ext cx="1047750" cy="47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850" y="6309142"/>
            <a:ext cx="1047750" cy="47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819400" y="1066800"/>
            <a:ext cx="4610100" cy="609600"/>
          </a:xfrm>
        </p:spPr>
        <p:txBody>
          <a:bodyPr/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81200"/>
            <a:ext cx="8458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b="1" dirty="0" smtClean="0"/>
              <a:t>Introduction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200" dirty="0" smtClean="0"/>
              <a:t>What </a:t>
            </a:r>
            <a:r>
              <a:rPr lang="en-GB" sz="2200" dirty="0" smtClean="0"/>
              <a:t>are recommendation domains?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2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b="1" dirty="0" smtClean="0"/>
              <a:t>GIS method for generating sustainable recommendation domains (SRDs)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b="1" dirty="0" smtClean="0"/>
          </a:p>
          <a:p>
            <a:pPr marL="285750" lvl="1" indent="-285750">
              <a:buFont typeface="Wingdings" panose="05000000000000000000" pitchFamily="2" charset="2"/>
              <a:buChar char="§"/>
            </a:pPr>
            <a:r>
              <a:rPr lang="en-GB" sz="2400" b="1" dirty="0" smtClean="0"/>
              <a:t>Potential benefits of </a:t>
            </a:r>
            <a:r>
              <a:rPr lang="en-GB" sz="2400" b="1" dirty="0" smtClean="0"/>
              <a:t>the generated SRDs</a:t>
            </a:r>
          </a:p>
          <a:p>
            <a:pPr marL="285750" lvl="1" indent="-285750">
              <a:buFont typeface="Wingdings" panose="05000000000000000000" pitchFamily="2" charset="2"/>
              <a:buChar char="§"/>
            </a:pPr>
            <a:endParaRPr lang="en-GB" sz="2400" b="1" dirty="0"/>
          </a:p>
          <a:p>
            <a:pPr marL="285750" lvl="1" indent="-285750">
              <a:buFont typeface="Wingdings" panose="05000000000000000000" pitchFamily="2" charset="2"/>
              <a:buChar char="§"/>
            </a:pPr>
            <a:r>
              <a:rPr lang="en-GB" sz="2400" b="1" dirty="0" smtClean="0"/>
              <a:t>Methodological limitations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01569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b="1" dirty="0"/>
              <a:t>R</a:t>
            </a:r>
            <a:r>
              <a:rPr lang="en-US" sz="3000" b="1" dirty="0" smtClean="0"/>
              <a:t>ecommendation domains for scaling technologies 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7526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Recommendation domains are homogeneous areas with similar biophysical and socio-economic characteristics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Targeting sites with similar characteristics, and for which a technology is suitable, increases probability of adoption</a:t>
            </a:r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Big Q: How to identify RDs in data limited situations?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343400"/>
            <a:ext cx="3352800" cy="249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1143000"/>
            <a:ext cx="7200900" cy="609600"/>
          </a:xfrm>
        </p:spPr>
        <p:txBody>
          <a:bodyPr>
            <a:normAutofit/>
          </a:bodyPr>
          <a:lstStyle/>
          <a:p>
            <a:r>
              <a:rPr lang="en-US" sz="3000" b="1" dirty="0"/>
              <a:t>Overview of </a:t>
            </a:r>
            <a:r>
              <a:rPr lang="en-US" sz="3000" b="1" dirty="0" smtClean="0"/>
              <a:t>GIS method for generating RDs</a:t>
            </a:r>
            <a:endParaRPr lang="en-US" sz="3000" b="1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3" y="1732280"/>
            <a:ext cx="8125777" cy="49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4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665664"/>
            <a:ext cx="7620001" cy="511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066800"/>
            <a:ext cx="6324600" cy="533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Selected Raster data for Tanzania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1789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7410450" cy="533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PCA analysis to reduce dimensionality in data</a:t>
            </a:r>
            <a:endParaRPr lang="en-US" sz="3000" b="1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76400"/>
            <a:ext cx="6172200" cy="5105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6200" y="26302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Precipitation-Soil gradient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8620" y="4993838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Market-</a:t>
            </a:r>
          </a:p>
          <a:p>
            <a:r>
              <a:rPr lang="en-GB" dirty="0" smtClean="0"/>
              <a:t>access gradient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20000" y="2606099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Elevation-Temperature gradient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772400" y="4993838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Stacked gradients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47800" y="1676400"/>
            <a:ext cx="2514600" cy="2438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739640" y="1752600"/>
            <a:ext cx="2270760" cy="228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47800" y="4267200"/>
            <a:ext cx="2590800" cy="2514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648200" y="4114800"/>
            <a:ext cx="2872740" cy="266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72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7" grpId="0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382000" cy="533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Cluster analysis to delineate RDs</a:t>
            </a:r>
            <a:endParaRPr lang="en-US" sz="3000" b="1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09800"/>
            <a:ext cx="4495800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105400" y="3886200"/>
            <a:ext cx="396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 smtClean="0"/>
              <a:t>All 3 validation indices should be minimized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 err="1" smtClean="0"/>
              <a:t>Kmeans</a:t>
            </a:r>
            <a:r>
              <a:rPr lang="en-GB" sz="2200" dirty="0" smtClean="0"/>
              <a:t> best for all indices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 smtClean="0"/>
              <a:t>Optimal clusters = 19 – 20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628900" y="3048000"/>
            <a:ext cx="76200" cy="1143000"/>
            <a:chOff x="2590800" y="3048000"/>
            <a:chExt cx="76200" cy="11430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590800" y="3048000"/>
              <a:ext cx="0" cy="1143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667000" y="3048000"/>
              <a:ext cx="0" cy="1143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4800600" y="3055620"/>
            <a:ext cx="76200" cy="1143000"/>
            <a:chOff x="2590800" y="3048000"/>
            <a:chExt cx="7620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590800" y="3048000"/>
              <a:ext cx="0" cy="1143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667000" y="3048000"/>
              <a:ext cx="0" cy="1143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545080" y="5334000"/>
            <a:ext cx="76200" cy="1143000"/>
            <a:chOff x="2590800" y="3048000"/>
            <a:chExt cx="76200" cy="11430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590800" y="3048000"/>
              <a:ext cx="0" cy="1143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667000" y="3048000"/>
              <a:ext cx="0" cy="1143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"/>
          <p:cNvSpPr txBox="1">
            <a:spLocks/>
          </p:cNvSpPr>
          <p:nvPr/>
        </p:nvSpPr>
        <p:spPr>
          <a:xfrm>
            <a:off x="381000" y="1752600"/>
            <a:ext cx="8382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C</a:t>
            </a:r>
            <a:r>
              <a:rPr lang="en-US" sz="2400" dirty="0" smtClean="0"/>
              <a:t>lustering method &amp; optimal number of clusters selected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8892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0"/>
            <a:ext cx="6019800" cy="49965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990600"/>
            <a:ext cx="6553200" cy="533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Full Recommendation Domains Map</a:t>
            </a:r>
            <a:endParaRPr lang="en-US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288" y="1443335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All land cover considered suitable for agriculture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701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2400" y="1447800"/>
            <a:ext cx="8686800" cy="5257800"/>
            <a:chOff x="304800" y="2081212"/>
            <a:chExt cx="8458200" cy="4090988"/>
          </a:xfrm>
        </p:grpSpPr>
        <p:pic>
          <p:nvPicPr>
            <p:cNvPr id="4" name="Picture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2081213"/>
              <a:ext cx="4538662" cy="4090987"/>
            </a:xfrm>
            <a:prstGeom prst="rect">
              <a:avLst/>
            </a:prstGeom>
          </p:spPr>
        </p:pic>
        <p:pic>
          <p:nvPicPr>
            <p:cNvPr id="5" name="Picture 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3462" y="2081212"/>
              <a:ext cx="3919538" cy="409098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066800"/>
            <a:ext cx="5334000" cy="6096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Validation of generated RDS</a:t>
            </a:r>
            <a:endParaRPr lang="en-US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288" y="1613543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Ideal clusters should be compact, well-separated and stable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525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5940</TotalTime>
  <Words>413</Words>
  <Application>Microsoft Office PowerPoint</Application>
  <PresentationFormat>On-screen Show (4:3)</PresentationFormat>
  <Paragraphs>117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AfricaRISING_presentation_template_Global</vt:lpstr>
      <vt:lpstr>1_Custom Design</vt:lpstr>
      <vt:lpstr>PowerPoint Presentation</vt:lpstr>
      <vt:lpstr>PowerPoint Presentation</vt:lpstr>
      <vt:lpstr>Recommendation domains for scaling technologies </vt:lpstr>
      <vt:lpstr>Overview of GIS method for generating RDs</vt:lpstr>
      <vt:lpstr>Selected Raster data for Tanzania</vt:lpstr>
      <vt:lpstr>PCA analysis to reduce dimensionality in data</vt:lpstr>
      <vt:lpstr>Cluster analysis to delineate RDs</vt:lpstr>
      <vt:lpstr>Full Recommendation Domains Map</vt:lpstr>
      <vt:lpstr>Validation of generated RDS</vt:lpstr>
      <vt:lpstr>Identifying discriminant Gradients</vt:lpstr>
      <vt:lpstr>The sustainability factor</vt:lpstr>
      <vt:lpstr>The sustainability factor</vt:lpstr>
      <vt:lpstr>Impact Based Spatial Targeting Index - IBSTI</vt:lpstr>
      <vt:lpstr>Potential benefits of generated SRDs</vt:lpstr>
      <vt:lpstr>Limitations of the GIS method</vt:lpstr>
      <vt:lpstr>Enhancing partnership among Africa RISING, NAFAKA and TUBORESHE CHAKULA Programs for fast tracking delivery and scaling of agricultural technologies in Tanzania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Fransis_Muthoni</dc:creator>
  <cp:lastModifiedBy>Fransis_Muthoni</cp:lastModifiedBy>
  <cp:revision>245</cp:revision>
  <cp:lastPrinted>2011-10-06T11:45:23Z</cp:lastPrinted>
  <dcterms:created xsi:type="dcterms:W3CDTF">2016-04-20T08:27:09Z</dcterms:created>
  <dcterms:modified xsi:type="dcterms:W3CDTF">2016-07-05T04:53:50Z</dcterms:modified>
</cp:coreProperties>
</file>